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66" r:id="rId2"/>
    <p:sldId id="261" r:id="rId3"/>
    <p:sldId id="257" r:id="rId4"/>
    <p:sldId id="262" r:id="rId5"/>
    <p:sldId id="258" r:id="rId6"/>
    <p:sldId id="263" r:id="rId7"/>
    <p:sldId id="259" r:id="rId8"/>
    <p:sldId id="264" r:id="rId9"/>
    <p:sldId id="260" r:id="rId1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5" autoAdjust="0"/>
    <p:restoredTop sz="94697"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66" y="183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F62017B8-1EAC-4702-8668-35B7E3194532}" type="datetimeFigureOut">
              <a:rPr lang="es-ES" smtClean="0"/>
              <a:pPr/>
              <a:t>25/04/2012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EE96052-E7A0-4E07-B1FF-770466AB802B}"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62017B8-1EAC-4702-8668-35B7E3194532}" type="datetimeFigureOut">
              <a:rPr lang="es-ES" smtClean="0"/>
              <a:pPr/>
              <a:t>25/04/2012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EE96052-E7A0-4E07-B1FF-770466AB802B}"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62017B8-1EAC-4702-8668-35B7E3194532}" type="datetimeFigureOut">
              <a:rPr lang="es-ES" smtClean="0"/>
              <a:pPr/>
              <a:t>25/04/2012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EE96052-E7A0-4E07-B1FF-770466AB802B}"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62017B8-1EAC-4702-8668-35B7E3194532}" type="datetimeFigureOut">
              <a:rPr lang="es-ES" smtClean="0"/>
              <a:pPr/>
              <a:t>25/04/2012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EE96052-E7A0-4E07-B1FF-770466AB802B}"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62017B8-1EAC-4702-8668-35B7E3194532}" type="datetimeFigureOut">
              <a:rPr lang="es-ES" smtClean="0"/>
              <a:pPr/>
              <a:t>25/04/2012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EE96052-E7A0-4E07-B1FF-770466AB802B}" type="slidenum">
              <a:rPr lang="es-ES" smtClean="0"/>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F62017B8-1EAC-4702-8668-35B7E3194532}" type="datetimeFigureOut">
              <a:rPr lang="es-ES" smtClean="0"/>
              <a:pPr/>
              <a:t>25/04/2012</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3EE96052-E7A0-4E07-B1FF-770466AB802B}"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F62017B8-1EAC-4702-8668-35B7E3194532}" type="datetimeFigureOut">
              <a:rPr lang="es-ES" smtClean="0"/>
              <a:pPr/>
              <a:t>25/04/2012</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3EE96052-E7A0-4E07-B1FF-770466AB802B}"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F62017B8-1EAC-4702-8668-35B7E3194532}" type="datetimeFigureOut">
              <a:rPr lang="es-ES" smtClean="0"/>
              <a:pPr/>
              <a:t>25/04/2012</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3EE96052-E7A0-4E07-B1FF-770466AB802B}"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62017B8-1EAC-4702-8668-35B7E3194532}" type="datetimeFigureOut">
              <a:rPr lang="es-ES" smtClean="0"/>
              <a:pPr/>
              <a:t>25/04/2012</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3EE96052-E7A0-4E07-B1FF-770466AB802B}"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62017B8-1EAC-4702-8668-35B7E3194532}" type="datetimeFigureOut">
              <a:rPr lang="es-ES" smtClean="0"/>
              <a:pPr/>
              <a:t>25/04/2012</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3EE96052-E7A0-4E07-B1FF-770466AB802B}"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62017B8-1EAC-4702-8668-35B7E3194532}" type="datetimeFigureOut">
              <a:rPr lang="es-ES" smtClean="0"/>
              <a:pPr/>
              <a:t>25/04/2012</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3EE96052-E7A0-4E07-B1FF-770466AB802B}"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2017B8-1EAC-4702-8668-35B7E3194532}" type="datetimeFigureOut">
              <a:rPr lang="es-ES" smtClean="0"/>
              <a:pPr/>
              <a:t>25/04/2012</a:t>
            </a:fld>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E96052-E7A0-4E07-B1FF-770466AB802B}"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071547"/>
            <a:ext cx="7772400" cy="2143140"/>
          </a:xfrm>
        </p:spPr>
        <p:txBody>
          <a:bodyPr/>
          <a:lstStyle/>
          <a:p>
            <a:r>
              <a:rPr lang="es-MX" dirty="0" smtClean="0"/>
              <a:t>COMISIÓN TÉCNICO ADMINISTRATIVA</a:t>
            </a:r>
            <a:endParaRPr lang="es-MX" dirty="0"/>
          </a:p>
        </p:txBody>
      </p:sp>
      <p:sp>
        <p:nvSpPr>
          <p:cNvPr id="3" name="2 Subtítulo"/>
          <p:cNvSpPr>
            <a:spLocks noGrp="1"/>
          </p:cNvSpPr>
          <p:nvPr>
            <p:ph type="subTitle" idx="1"/>
          </p:nvPr>
        </p:nvSpPr>
        <p:spPr/>
        <p:txBody>
          <a:bodyPr>
            <a:normAutofit/>
          </a:bodyPr>
          <a:lstStyle/>
          <a:p>
            <a:r>
              <a:rPr lang="es-MX" dirty="0" smtClean="0"/>
              <a:t>NORMAS DE CERTIFICACIÓN</a:t>
            </a:r>
          </a:p>
          <a:p>
            <a:r>
              <a:rPr lang="es-MX" dirty="0" smtClean="0"/>
              <a:t>CAPITULO </a:t>
            </a:r>
            <a:r>
              <a:rPr lang="es-MX" b="1" dirty="0" smtClean="0"/>
              <a:t>IX</a:t>
            </a:r>
            <a:r>
              <a:rPr lang="es-MX" dirty="0" smtClean="0"/>
              <a:t>  Y   </a:t>
            </a:r>
            <a:r>
              <a:rPr lang="es-MX" b="1" dirty="0" smtClean="0"/>
              <a:t>X</a:t>
            </a:r>
          </a:p>
          <a:p>
            <a:r>
              <a:rPr lang="es-MX" sz="2000" dirty="0" smtClean="0"/>
              <a:t>VIII REUNION DE CONSEJO TECNICO DE SECTOR</a:t>
            </a:r>
            <a:endParaRPr lang="es-MX"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71462"/>
            <a:ext cx="9144000" cy="6858000"/>
          </a:xfrm>
          <a:prstGeom prst="rect">
            <a:avLst/>
          </a:prstGeom>
          <a:solidFill>
            <a:schemeClr val="bg1">
              <a:lumMod val="85000"/>
            </a:schemeClr>
          </a:solidFill>
          <a:effectLst>
            <a:outerShdw blurRad="76200" dist="12700" dir="2700000" sy="-23000" kx="-800400" algn="bl" rotWithShape="0">
              <a:prstClr val="black">
                <a:alpha val="20000"/>
              </a:prstClr>
            </a:outerShdw>
            <a:softEdge rad="31750"/>
          </a:effectLst>
          <a:scene3d>
            <a:camera prst="orthographicFront"/>
            <a:lightRig rig="morning" dir="t"/>
          </a:scene3d>
          <a:sp3d prstMaterial="powder">
            <a:bevelT w="139700" h="139700" prst="divot"/>
            <a:bevelB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1 Título"/>
          <p:cNvSpPr>
            <a:spLocks noGrp="1"/>
          </p:cNvSpPr>
          <p:nvPr>
            <p:ph type="title"/>
          </p:nvPr>
        </p:nvSpPr>
        <p:spPr/>
        <p:txBody>
          <a:bodyPr/>
          <a:lstStyle/>
          <a:p>
            <a:r>
              <a:rPr lang="es-ES" b="1" dirty="0" smtClean="0"/>
              <a:t>CERTIFICACIÓN</a:t>
            </a:r>
            <a:r>
              <a:rPr lang="es-ES" dirty="0" smtClean="0"/>
              <a:t>         TITULO IX</a:t>
            </a:r>
            <a:endParaRPr lang="es-ES" dirty="0"/>
          </a:p>
        </p:txBody>
      </p:sp>
      <p:sp>
        <p:nvSpPr>
          <p:cNvPr id="3" name="2 Marcador de contenido"/>
          <p:cNvSpPr>
            <a:spLocks noGrp="1"/>
          </p:cNvSpPr>
          <p:nvPr>
            <p:ph idx="1"/>
          </p:nvPr>
        </p:nvSpPr>
        <p:spPr/>
        <p:txBody>
          <a:bodyPr>
            <a:normAutofit fontScale="55000" lnSpcReduction="20000"/>
          </a:bodyPr>
          <a:lstStyle/>
          <a:p>
            <a:pPr>
              <a:buNone/>
            </a:pPr>
            <a:r>
              <a:rPr lang="es-ES" b="1" dirty="0" smtClean="0"/>
              <a:t>NORMAS GENERALES APLICABLES A LA CERTIFICACION DE </a:t>
            </a:r>
            <a:r>
              <a:rPr lang="es-ES" b="1" dirty="0" smtClean="0"/>
              <a:t>ESTUDIOS </a:t>
            </a:r>
            <a:r>
              <a:rPr lang="es-ES" dirty="0" smtClean="0"/>
              <a:t> CAPITULO IX. 1</a:t>
            </a:r>
            <a:endParaRPr lang="es-ES" b="1" dirty="0" smtClean="0"/>
          </a:p>
          <a:p>
            <a:r>
              <a:rPr lang="es-ES" b="1" dirty="0" smtClean="0"/>
              <a:t>Objetivo</a:t>
            </a:r>
            <a:r>
              <a:rPr lang="es-ES" dirty="0" smtClean="0"/>
              <a:t>: otorgar el reconocimiento oficial a los estudios realizados por los educados conforme a los planes y programas de estudio para la educación preescolar primaria y secundaria.</a:t>
            </a:r>
          </a:p>
          <a:p>
            <a:pPr>
              <a:buNone/>
            </a:pPr>
            <a:r>
              <a:rPr lang="es-ES" b="1" dirty="0" smtClean="0"/>
              <a:t>Documentos de Certificación</a:t>
            </a:r>
          </a:p>
          <a:p>
            <a:r>
              <a:rPr lang="es-ES" dirty="0" smtClean="0"/>
              <a:t>Certificado y Certificación de Estudios validados por la Dirección General de Acreditación.</a:t>
            </a:r>
          </a:p>
          <a:p>
            <a:r>
              <a:rPr lang="es-ES" dirty="0" smtClean="0"/>
              <a:t>Resolución de Equivalencia o Revalidación de Estudios.</a:t>
            </a:r>
          </a:p>
          <a:p>
            <a:r>
              <a:rPr lang="es-ES" dirty="0" smtClean="0"/>
              <a:t>Informe de Calificaciones de Estudios Parciales </a:t>
            </a:r>
          </a:p>
          <a:p>
            <a:pPr>
              <a:buNone/>
            </a:pPr>
            <a:r>
              <a:rPr lang="es-ES" b="1" dirty="0" smtClean="0"/>
              <a:t>Documentos Para Validar la Certificación</a:t>
            </a:r>
          </a:p>
          <a:p>
            <a:r>
              <a:rPr lang="es-ES" dirty="0" smtClean="0"/>
              <a:t>Preescolar: Formato de inscripción de Alumnos y Relación de Folios de Certificados de Estudios.</a:t>
            </a:r>
          </a:p>
          <a:p>
            <a:r>
              <a:rPr lang="es-ES" dirty="0" smtClean="0"/>
              <a:t>Primaria: Control de Reinscripción y Folios de Certificados de Terminación de Estudios (CREL</a:t>
            </a:r>
            <a:r>
              <a:rPr lang="es-ES" dirty="0" smtClean="0"/>
              <a:t>), igual para primaria </a:t>
            </a:r>
            <a:r>
              <a:rPr lang="es-ES" dirty="0" smtClean="0"/>
              <a:t>indígena.</a:t>
            </a:r>
          </a:p>
          <a:p>
            <a:r>
              <a:rPr lang="es-ES" dirty="0" smtClean="0"/>
              <a:t>Secundaria: </a:t>
            </a:r>
            <a:r>
              <a:rPr lang="es-ES" dirty="0" smtClean="0"/>
              <a:t>Relación </a:t>
            </a:r>
            <a:r>
              <a:rPr lang="es-ES" dirty="0" smtClean="0"/>
              <a:t>de folios de Certificados de Terminación de Estudios (REL).</a:t>
            </a:r>
          </a:p>
          <a:p>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bg1">
              <a:lumMod val="85000"/>
            </a:schemeClr>
          </a:solidFill>
          <a:effectLst>
            <a:outerShdw blurRad="76200" dist="12700" dir="2700000" sy="-23000" kx="-800400" algn="bl" rotWithShape="0">
              <a:prstClr val="black">
                <a:alpha val="20000"/>
              </a:prstClr>
            </a:outerShdw>
            <a:softEdge rad="31750"/>
          </a:effectLst>
          <a:scene3d>
            <a:camera prst="orthographicFront"/>
            <a:lightRig rig="morning" dir="t"/>
          </a:scene3d>
          <a:sp3d prstMaterial="powder">
            <a:bevelT w="139700" h="139700" prst="divot"/>
            <a:bevelB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 name="2 Marcador de contenido"/>
          <p:cNvSpPr>
            <a:spLocks noGrp="1"/>
          </p:cNvSpPr>
          <p:nvPr>
            <p:ph idx="1"/>
          </p:nvPr>
        </p:nvSpPr>
        <p:spPr>
          <a:xfrm>
            <a:off x="395536" y="404664"/>
            <a:ext cx="8229600" cy="6048672"/>
          </a:xfrm>
        </p:spPr>
        <p:txBody>
          <a:bodyPr>
            <a:normAutofit lnSpcReduction="10000"/>
          </a:bodyPr>
          <a:lstStyle/>
          <a:p>
            <a:pPr algn="ctr">
              <a:buNone/>
            </a:pPr>
            <a:r>
              <a:rPr lang="es-ES" sz="1600" b="1" dirty="0" smtClean="0"/>
              <a:t>Validez de los Documentos</a:t>
            </a:r>
          </a:p>
          <a:p>
            <a:pPr>
              <a:buFont typeface="Wingdings" pitchFamily="2" charset="2"/>
              <a:buChar char="Ø"/>
            </a:pPr>
            <a:r>
              <a:rPr lang="es-ES" sz="1600" b="1" dirty="0" smtClean="0"/>
              <a:t>C</a:t>
            </a:r>
            <a:r>
              <a:rPr lang="es-ES" sz="1600" dirty="0" smtClean="0"/>
              <a:t>ertificado y Certificación de Estudios.</a:t>
            </a:r>
          </a:p>
          <a:p>
            <a:pPr>
              <a:buFont typeface="Wingdings" pitchFamily="2" charset="2"/>
              <a:buChar char="Ø"/>
            </a:pPr>
            <a:r>
              <a:rPr lang="es-ES" sz="1600" dirty="0" smtClean="0"/>
              <a:t>Certificados de estudios que emitan las identidades federativas, validados por la Dirección General de Acreditación, Incorporación y </a:t>
            </a:r>
            <a:r>
              <a:rPr lang="es-ES" sz="1600" dirty="0" smtClean="0"/>
              <a:t>Revalidación,  </a:t>
            </a:r>
            <a:r>
              <a:rPr lang="es-ES" sz="1600" dirty="0" smtClean="0"/>
              <a:t>incluidos en el Registro Nacional de Formatos de Certificación.</a:t>
            </a:r>
          </a:p>
          <a:p>
            <a:pPr>
              <a:buFont typeface="Wingdings" pitchFamily="2" charset="2"/>
              <a:buChar char="Ø"/>
            </a:pPr>
            <a:r>
              <a:rPr lang="es-ES" sz="1600" dirty="0" smtClean="0"/>
              <a:t>Resolución de Equivalencia o Revalidación de Estudios. </a:t>
            </a:r>
          </a:p>
          <a:p>
            <a:pPr>
              <a:buFont typeface="Wingdings" pitchFamily="2" charset="2"/>
              <a:buChar char="Ø"/>
            </a:pPr>
            <a:r>
              <a:rPr lang="es-ES" sz="1600" dirty="0" smtClean="0"/>
              <a:t>Boleta de Evaluación</a:t>
            </a:r>
          </a:p>
          <a:p>
            <a:pPr>
              <a:buFont typeface="Wingdings" pitchFamily="2" charset="2"/>
              <a:buChar char="Ø"/>
            </a:pPr>
            <a:r>
              <a:rPr lang="es-ES" sz="1600" dirty="0" smtClean="0"/>
              <a:t>Transferencia del Estudiante Migrante Binacional México –EUA.</a:t>
            </a:r>
          </a:p>
          <a:p>
            <a:pPr>
              <a:buFont typeface="Wingdings" pitchFamily="2" charset="2"/>
              <a:buChar char="Ø"/>
            </a:pPr>
            <a:r>
              <a:rPr lang="es-ES" sz="1600" dirty="0" smtClean="0"/>
              <a:t>Informe de calificaciones de Estudios Parciales.</a:t>
            </a:r>
          </a:p>
          <a:p>
            <a:pPr algn="ctr">
              <a:buNone/>
            </a:pPr>
            <a:r>
              <a:rPr lang="es-ES" sz="1600" b="1" dirty="0" smtClean="0"/>
              <a:t>Estudios Cursados Fuera del Sistema Educativo Nacional</a:t>
            </a:r>
          </a:p>
          <a:p>
            <a:pPr algn="just">
              <a:buNone/>
            </a:pPr>
            <a:r>
              <a:rPr lang="es-ES" sz="1600" dirty="0" smtClean="0"/>
              <a:t>Para primaria (6°) y secundaria , los </a:t>
            </a:r>
            <a:r>
              <a:rPr lang="es-ES" sz="1600" dirty="0" smtClean="0"/>
              <a:t>estudios realizados en otro país se </a:t>
            </a:r>
            <a:r>
              <a:rPr lang="es-ES" sz="1600" dirty="0" smtClean="0"/>
              <a:t>consideran fuera </a:t>
            </a:r>
            <a:r>
              <a:rPr lang="es-ES" sz="1600" dirty="0" smtClean="0"/>
              <a:t>del sistema educativo nacional </a:t>
            </a:r>
            <a:r>
              <a:rPr lang="es-ES" sz="1600" dirty="0" smtClean="0"/>
              <a:t>y su validez oficial </a:t>
            </a:r>
            <a:r>
              <a:rPr lang="es-ES" sz="1600" dirty="0" smtClean="0"/>
              <a:t>se obtiene mediante la Resolución de</a:t>
            </a:r>
          </a:p>
          <a:p>
            <a:pPr algn="just">
              <a:buNone/>
            </a:pPr>
            <a:r>
              <a:rPr lang="es-ES" sz="1600" dirty="0" smtClean="0"/>
              <a:t>Revalidación de Estudios, con excepción de los alumnos que utilizan el documento de Transferencia del Estudiante </a:t>
            </a:r>
            <a:r>
              <a:rPr lang="es-ES" sz="1600" dirty="0" smtClean="0"/>
              <a:t>Migrante Binacional México-EUA.</a:t>
            </a:r>
          </a:p>
          <a:p>
            <a:pPr algn="ctr">
              <a:buNone/>
            </a:pPr>
            <a:endParaRPr lang="es-ES" sz="1600" b="1" dirty="0" smtClean="0"/>
          </a:p>
          <a:p>
            <a:pPr algn="ctr">
              <a:buNone/>
            </a:pPr>
            <a:r>
              <a:rPr lang="es-ES" sz="1600" b="1" dirty="0" smtClean="0"/>
              <a:t>CERTIFICADOS DE ESTUDIOS </a:t>
            </a:r>
            <a:r>
              <a:rPr lang="es-ES" sz="1600" dirty="0" smtClean="0"/>
              <a:t> CAPITULO IX. 2</a:t>
            </a:r>
            <a:r>
              <a:rPr lang="es-ES" sz="1600" b="1" dirty="0" smtClean="0"/>
              <a:t>  </a:t>
            </a:r>
          </a:p>
          <a:p>
            <a:pPr algn="ctr">
              <a:buNone/>
            </a:pPr>
            <a:r>
              <a:rPr lang="es-ES" sz="1600" b="1" dirty="0" smtClean="0"/>
              <a:t>Expedición </a:t>
            </a:r>
            <a:r>
              <a:rPr lang="es-ES" sz="1600" b="1" dirty="0" smtClean="0"/>
              <a:t>de Certificado de Estudios</a:t>
            </a:r>
          </a:p>
          <a:p>
            <a:pPr>
              <a:buFont typeface="Wingdings" pitchFamily="2" charset="2"/>
              <a:buChar char="Ø"/>
            </a:pPr>
            <a:r>
              <a:rPr lang="es-ES" sz="1600" dirty="0" smtClean="0"/>
              <a:t>Preescolar: A aquellos alumnos que hayan cursado el tercer grado del nivel educativo.</a:t>
            </a:r>
          </a:p>
          <a:p>
            <a:pPr>
              <a:buFont typeface="Wingdings" pitchFamily="2" charset="2"/>
              <a:buChar char="Ø"/>
            </a:pPr>
            <a:r>
              <a:rPr lang="es-ES" sz="1600" dirty="0" smtClean="0"/>
              <a:t>Primaria y Secundaria: A aquellos alumnos que hayan acreditado y concluido los estudios respectivos.</a:t>
            </a:r>
          </a:p>
          <a:p>
            <a:pPr>
              <a:buFont typeface="Wingdings" pitchFamily="2" charset="2"/>
              <a:buChar char="Ø"/>
            </a:pPr>
            <a:r>
              <a:rPr lang="es-ES" sz="1600" dirty="0" smtClean="0"/>
              <a:t>Alumnos con aptitudes sobresalientes con lo dispuesto en los Lineamientos para la acreditación, promoción y certificación anticipada que emita la SEP.</a:t>
            </a:r>
          </a:p>
          <a:p>
            <a:pPr>
              <a:buFont typeface="Wingdings" pitchFamily="2" charset="2"/>
              <a:buChar char="Ø"/>
            </a:pPr>
            <a:endParaRPr lang="es-ES" sz="1200" dirty="0"/>
          </a:p>
          <a:p>
            <a:pPr>
              <a:buFont typeface="Wingdings" pitchFamily="2" charset="2"/>
              <a:buChar char="Ø"/>
            </a:pPr>
            <a:endParaRPr lang="es-ES" sz="1200" dirty="0" smtClean="0"/>
          </a:p>
          <a:p>
            <a:pPr>
              <a:buFont typeface="Wingdings" pitchFamily="2" charset="2"/>
              <a:buChar char="Ø"/>
            </a:pPr>
            <a:endParaRPr lang="es-ES" sz="1200" dirty="0"/>
          </a:p>
          <a:p>
            <a:pPr>
              <a:buFont typeface="Wingdings" pitchFamily="2" charset="2"/>
              <a:buChar char="Ø"/>
            </a:pPr>
            <a:endParaRPr lang="es-ES" sz="1200" dirty="0" smtClean="0"/>
          </a:p>
          <a:p>
            <a:pPr>
              <a:buFont typeface="Wingdings" pitchFamily="2" charset="2"/>
              <a:buChar char="Ø"/>
            </a:pPr>
            <a:endParaRPr lang="es-ES" sz="1200" dirty="0"/>
          </a:p>
          <a:p>
            <a:pPr>
              <a:buFont typeface="Wingdings" pitchFamily="2" charset="2"/>
              <a:buChar char="Ø"/>
            </a:pPr>
            <a:endParaRPr lang="es-ES" sz="1200" dirty="0" smtClean="0"/>
          </a:p>
          <a:p>
            <a:pPr>
              <a:buNone/>
            </a:pPr>
            <a:endParaRPr lang="es-ES" sz="1200" dirty="0" smtClean="0"/>
          </a:p>
          <a:p>
            <a:pPr>
              <a:buNone/>
            </a:pPr>
            <a:endParaRPr lang="es-ES" sz="1200" dirty="0" smtClean="0"/>
          </a:p>
          <a:p>
            <a:pPr>
              <a:buFont typeface="Wingdings" pitchFamily="2" charset="2"/>
              <a:buChar char="Ø"/>
            </a:pPr>
            <a:endParaRPr lang="es-ES" sz="1200" dirty="0" smtClean="0"/>
          </a:p>
          <a:p>
            <a:pPr>
              <a:buNone/>
            </a:pPr>
            <a:endParaRPr lang="es-ES" sz="12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bg1">
              <a:lumMod val="85000"/>
            </a:schemeClr>
          </a:solidFill>
          <a:effectLst>
            <a:outerShdw blurRad="76200" dist="12700" dir="2700000" sy="-23000" kx="-800400" algn="bl" rotWithShape="0">
              <a:prstClr val="black">
                <a:alpha val="20000"/>
              </a:prstClr>
            </a:outerShdw>
            <a:softEdge rad="31750"/>
          </a:effectLst>
          <a:scene3d>
            <a:camera prst="orthographicFront"/>
            <a:lightRig rig="morning" dir="t"/>
          </a:scene3d>
          <a:sp3d prstMaterial="powder">
            <a:bevelT w="139700" h="139700" prst="divot"/>
            <a:bevelB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 name="2 Marcador de contenido"/>
          <p:cNvSpPr>
            <a:spLocks noGrp="1"/>
          </p:cNvSpPr>
          <p:nvPr>
            <p:ph idx="4294967295"/>
          </p:nvPr>
        </p:nvSpPr>
        <p:spPr>
          <a:xfrm>
            <a:off x="0" y="333375"/>
            <a:ext cx="8229600" cy="5792788"/>
          </a:xfrm>
        </p:spPr>
        <p:txBody>
          <a:bodyPr>
            <a:normAutofit fontScale="55000" lnSpcReduction="20000"/>
          </a:bodyPr>
          <a:lstStyle/>
          <a:p>
            <a:pPr algn="ctr">
              <a:buNone/>
            </a:pPr>
            <a:r>
              <a:rPr lang="es-ES" b="1" dirty="0" smtClean="0">
                <a:cs typeface="Arial" pitchFamily="34" charset="0"/>
              </a:rPr>
              <a:t>Documentación requerida para la Expedición de un Certificado de Estudios</a:t>
            </a:r>
          </a:p>
          <a:p>
            <a:pPr>
              <a:buFont typeface="Wingdings" pitchFamily="2" charset="2"/>
              <a:buChar char="Ø"/>
            </a:pPr>
            <a:r>
              <a:rPr lang="es-ES" dirty="0" smtClean="0">
                <a:cs typeface="Arial" pitchFamily="34" charset="0"/>
              </a:rPr>
              <a:t>Exclusivamente Primaria y Secundaria: Dos fotografías recientes, tamaño infantil, de frente, con el rostro </a:t>
            </a:r>
            <a:r>
              <a:rPr lang="es-ES" dirty="0" smtClean="0">
                <a:cs typeface="Arial" pitchFamily="34" charset="0"/>
              </a:rPr>
              <a:t>descubierto, copia fotostática del acta de nacimiento y CURP. </a:t>
            </a:r>
            <a:endParaRPr lang="es-ES" dirty="0" smtClean="0">
              <a:cs typeface="Arial" pitchFamily="34" charset="0"/>
            </a:endParaRPr>
          </a:p>
          <a:p>
            <a:pPr algn="ctr">
              <a:buNone/>
            </a:pPr>
            <a:r>
              <a:rPr lang="es-ES" b="1" dirty="0" smtClean="0">
                <a:cs typeface="Arial" pitchFamily="34" charset="0"/>
              </a:rPr>
              <a:t>Llenado de Certificados de Estudios</a:t>
            </a:r>
          </a:p>
          <a:p>
            <a:pPr>
              <a:buNone/>
            </a:pPr>
            <a:endParaRPr lang="es-ES" dirty="0" smtClean="0">
              <a:cs typeface="Arial" pitchFamily="34" charset="0"/>
            </a:endParaRPr>
          </a:p>
          <a:p>
            <a:pPr>
              <a:buFont typeface="Wingdings" pitchFamily="2" charset="2"/>
              <a:buChar char="Ø"/>
            </a:pPr>
            <a:r>
              <a:rPr lang="es-ES" dirty="0" smtClean="0">
                <a:cs typeface="Arial" pitchFamily="34" charset="0"/>
              </a:rPr>
              <a:t>Se evitara entregar los certificados en blanco a las escuelas.</a:t>
            </a:r>
          </a:p>
          <a:p>
            <a:pPr>
              <a:buFont typeface="Wingdings" pitchFamily="2" charset="2"/>
              <a:buChar char="Ø"/>
            </a:pPr>
            <a:r>
              <a:rPr lang="es-ES" dirty="0" smtClean="0">
                <a:cs typeface="Arial" pitchFamily="34" charset="0"/>
              </a:rPr>
              <a:t>La escuela registrara la fecha de expedición con el propósito de que los certificados se utilicen de acuerdo al periodo</a:t>
            </a:r>
            <a:r>
              <a:rPr lang="es-ES" dirty="0" smtClean="0">
                <a:cs typeface="Arial" pitchFamily="34" charset="0"/>
              </a:rPr>
              <a:t>.</a:t>
            </a:r>
          </a:p>
          <a:p>
            <a:pPr>
              <a:buFont typeface="Wingdings" pitchFamily="2" charset="2"/>
              <a:buChar char="Ø"/>
            </a:pPr>
            <a:r>
              <a:rPr lang="es-ES" dirty="0" smtClean="0">
                <a:cs typeface="Arial" pitchFamily="34" charset="0"/>
              </a:rPr>
              <a:t>El director de la escuela y el área de control escolar realizarán el llenado de los certificados.</a:t>
            </a:r>
            <a:endParaRPr lang="es-ES" dirty="0" smtClean="0">
              <a:cs typeface="Arial" pitchFamily="34" charset="0"/>
            </a:endParaRPr>
          </a:p>
          <a:p>
            <a:pPr>
              <a:buNone/>
            </a:pPr>
            <a:r>
              <a:rPr lang="es-ES" dirty="0" smtClean="0">
                <a:cs typeface="Arial" pitchFamily="34" charset="0"/>
              </a:rPr>
              <a:t>                 </a:t>
            </a:r>
            <a:r>
              <a:rPr lang="es-ES" b="1" dirty="0" smtClean="0">
                <a:cs typeface="Arial" pitchFamily="34" charset="0"/>
              </a:rPr>
              <a:t> </a:t>
            </a:r>
            <a:r>
              <a:rPr lang="es-ES" b="1" u="sng" dirty="0" smtClean="0">
                <a:cs typeface="Arial" pitchFamily="34" charset="0"/>
              </a:rPr>
              <a:t>Para el calculo del Promedio General de Aprovechamiento</a:t>
            </a:r>
          </a:p>
          <a:p>
            <a:pPr>
              <a:buNone/>
            </a:pPr>
            <a:r>
              <a:rPr lang="es-ES" dirty="0" smtClean="0">
                <a:cs typeface="Arial" pitchFamily="34" charset="0"/>
              </a:rPr>
              <a:t>                           * Primaria: Corresponde a la suma de las calificaciones finales de las asignaturas del sexto grado dividido entre el numero de estas, se debe utilizar un numero entero y una cifra decimal, sin redondear.</a:t>
            </a:r>
          </a:p>
          <a:p>
            <a:pPr>
              <a:buNone/>
            </a:pPr>
            <a:r>
              <a:rPr lang="es-ES" dirty="0" smtClean="0">
                <a:cs typeface="Arial" pitchFamily="34" charset="0"/>
              </a:rPr>
              <a:t>                           * Secundaria: Mediante la suma de las calificaciones finales, dividiendo el resultado entre el numero de estas, se  </a:t>
            </a:r>
            <a:r>
              <a:rPr lang="es-ES" dirty="0" smtClean="0">
                <a:cs typeface="Arial" pitchFamily="34" charset="0"/>
              </a:rPr>
              <a:t> </a:t>
            </a:r>
            <a:r>
              <a:rPr lang="es-ES" dirty="0" smtClean="0">
                <a:cs typeface="Arial" pitchFamily="34" charset="0"/>
              </a:rPr>
              <a:t>debe utilizar un numero entero y una cifra decimal, sin redondear.</a:t>
            </a:r>
          </a:p>
          <a:p>
            <a:pPr>
              <a:buNone/>
            </a:pPr>
            <a:r>
              <a:rPr lang="es-ES" dirty="0" smtClean="0">
                <a:cs typeface="Arial" pitchFamily="34" charset="0"/>
              </a:rPr>
              <a:t>En todos los casos, adicionalmente la escuela recaba la firma autógrafa de Director del plantel y se cancela la fotografía del </a:t>
            </a:r>
            <a:r>
              <a:rPr lang="es-ES" dirty="0" smtClean="0">
                <a:cs typeface="Arial" pitchFamily="34" charset="0"/>
              </a:rPr>
              <a:t>Certificado </a:t>
            </a:r>
            <a:r>
              <a:rPr lang="es-ES" dirty="0" smtClean="0">
                <a:cs typeface="Arial" pitchFamily="34" charset="0"/>
              </a:rPr>
              <a:t>con el sello oficial “SISTEMA EDUCATIVO NACIONAL”.</a:t>
            </a:r>
          </a:p>
          <a:p>
            <a:pPr>
              <a:buNone/>
            </a:pP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bg1">
              <a:lumMod val="85000"/>
            </a:schemeClr>
          </a:solidFill>
          <a:effectLst>
            <a:outerShdw blurRad="76200" dist="12700" dir="2700000" sy="-23000" kx="-800400" algn="bl" rotWithShape="0">
              <a:prstClr val="black">
                <a:alpha val="20000"/>
              </a:prstClr>
            </a:outerShdw>
            <a:softEdge rad="31750"/>
          </a:effectLst>
          <a:scene3d>
            <a:camera prst="orthographicFront"/>
            <a:lightRig rig="morning" dir="t"/>
          </a:scene3d>
          <a:sp3d prstMaterial="powder">
            <a:bevelT w="139700" h="139700" prst="divot"/>
            <a:bevelB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 name="2 Marcador de contenido"/>
          <p:cNvSpPr>
            <a:spLocks noGrp="1"/>
          </p:cNvSpPr>
          <p:nvPr>
            <p:ph idx="1"/>
          </p:nvPr>
        </p:nvSpPr>
        <p:spPr>
          <a:xfrm>
            <a:off x="457200" y="188640"/>
            <a:ext cx="8229600" cy="6336704"/>
          </a:xfrm>
        </p:spPr>
        <p:txBody>
          <a:bodyPr>
            <a:normAutofit/>
          </a:bodyPr>
          <a:lstStyle/>
          <a:p>
            <a:pPr algn="ctr">
              <a:buNone/>
            </a:pPr>
            <a:r>
              <a:rPr lang="es-ES" sz="1700" dirty="0" smtClean="0">
                <a:cs typeface="Arial" pitchFamily="34" charset="0"/>
              </a:rPr>
              <a:t>* Las aéreas de Control Escolar que se encuentren en condiciones de expandir certificados de estudios con firma </a:t>
            </a:r>
            <a:r>
              <a:rPr lang="es-ES" sz="1700" dirty="0" smtClean="0">
                <a:cs typeface="Arial" pitchFamily="34" charset="0"/>
              </a:rPr>
              <a:t> </a:t>
            </a:r>
            <a:r>
              <a:rPr lang="es-ES" sz="1700" dirty="0" smtClean="0">
                <a:cs typeface="Arial" pitchFamily="34" charset="0"/>
              </a:rPr>
              <a:t>electrónica</a:t>
            </a:r>
            <a:r>
              <a:rPr lang="es-ES" sz="1700" dirty="0" smtClean="0">
                <a:cs typeface="Arial" pitchFamily="34" charset="0"/>
              </a:rPr>
              <a:t>, podrán proceder siempre y cuando </a:t>
            </a:r>
            <a:r>
              <a:rPr lang="es-ES" sz="1700" dirty="0" smtClean="0">
                <a:cs typeface="Arial" pitchFamily="34" charset="0"/>
              </a:rPr>
              <a:t>dispongan de autorización </a:t>
            </a:r>
            <a:r>
              <a:rPr lang="es-ES" sz="1700" dirty="0" smtClean="0">
                <a:cs typeface="Arial" pitchFamily="34" charset="0"/>
              </a:rPr>
              <a:t>por parte de la DGAIR.   </a:t>
            </a:r>
          </a:p>
          <a:p>
            <a:pPr>
              <a:buFont typeface="Wingdings" pitchFamily="2" charset="2"/>
              <a:buChar char="§"/>
            </a:pPr>
            <a:r>
              <a:rPr lang="es-ES" sz="1700" dirty="0" smtClean="0">
                <a:cs typeface="Arial" pitchFamily="34" charset="0"/>
              </a:rPr>
              <a:t>La fecha oficial de expedición que se registre en los certificados será determinada por la Dirección General de </a:t>
            </a:r>
            <a:r>
              <a:rPr lang="es-ES" sz="1700" dirty="0" smtClean="0">
                <a:cs typeface="Arial" pitchFamily="34" charset="0"/>
              </a:rPr>
              <a:t>Acreditación</a:t>
            </a:r>
            <a:r>
              <a:rPr lang="es-ES" sz="1700" dirty="0" smtClean="0">
                <a:cs typeface="Arial" pitchFamily="34" charset="0"/>
              </a:rPr>
              <a:t>,</a:t>
            </a:r>
            <a:r>
              <a:rPr lang="es-ES" sz="1700" dirty="0" smtClean="0">
                <a:cs typeface="Arial" pitchFamily="34" charset="0"/>
              </a:rPr>
              <a:t>  </a:t>
            </a:r>
            <a:r>
              <a:rPr lang="es-ES" sz="1700" dirty="0" smtClean="0">
                <a:cs typeface="Arial" pitchFamily="34" charset="0"/>
              </a:rPr>
              <a:t>Incorporación y Revalidación , conforme al calendario escolar.   </a:t>
            </a:r>
          </a:p>
          <a:p>
            <a:pPr>
              <a:buFont typeface="Wingdings" pitchFamily="2" charset="2"/>
              <a:buChar char="§"/>
            </a:pPr>
            <a:r>
              <a:rPr lang="es-ES" sz="1700" dirty="0" smtClean="0">
                <a:cs typeface="Arial" pitchFamily="34" charset="0"/>
              </a:rPr>
              <a:t>La expedición de certificados la realiza el Director del plantel </a:t>
            </a:r>
            <a:r>
              <a:rPr lang="es-ES" sz="1700" dirty="0" smtClean="0">
                <a:cs typeface="Arial" pitchFamily="34" charset="0"/>
              </a:rPr>
              <a:t> y debe </a:t>
            </a:r>
            <a:r>
              <a:rPr lang="es-ES" sz="1700" dirty="0" smtClean="0">
                <a:cs typeface="Arial" pitchFamily="34" charset="0"/>
              </a:rPr>
              <a:t>validarlo el Área de Control Escolar.</a:t>
            </a:r>
          </a:p>
          <a:p>
            <a:pPr>
              <a:buFont typeface="Wingdings" pitchFamily="2" charset="2"/>
              <a:buChar char="§"/>
            </a:pPr>
            <a:r>
              <a:rPr lang="es-ES" sz="1700" dirty="0" smtClean="0">
                <a:cs typeface="Arial" pitchFamily="34" charset="0"/>
              </a:rPr>
              <a:t>En el supuesto de que el Director del plantel no pueda firmar los certificados, se procederá a recabar el nombre, cargo y firma de la autoridad inmediata superior.</a:t>
            </a:r>
          </a:p>
          <a:p>
            <a:pPr>
              <a:buFont typeface="Wingdings" pitchFamily="2" charset="2"/>
              <a:buChar char="§"/>
            </a:pPr>
            <a:r>
              <a:rPr lang="es-ES" sz="1700" dirty="0" smtClean="0">
                <a:cs typeface="Arial" pitchFamily="34" charset="0"/>
              </a:rPr>
              <a:t>El Área de Control Escolar  tiene la facultad de solicitar a los directores de los planteles que juzgue </a:t>
            </a:r>
            <a:r>
              <a:rPr lang="es-ES" sz="1700" dirty="0" smtClean="0">
                <a:cs typeface="Arial" pitchFamily="34" charset="0"/>
              </a:rPr>
              <a:t>convenientes los certificados debidamente llenados  sellados y firmados </a:t>
            </a:r>
            <a:r>
              <a:rPr lang="es-ES" sz="1700" dirty="0" smtClean="0">
                <a:cs typeface="Arial" pitchFamily="34" charset="0"/>
              </a:rPr>
              <a:t>con la finalidad de verificar el correcto desarrollo del proceso </a:t>
            </a:r>
            <a:r>
              <a:rPr lang="es-ES" sz="1700" dirty="0" smtClean="0">
                <a:cs typeface="Arial" pitchFamily="34" charset="0"/>
              </a:rPr>
              <a:t>de </a:t>
            </a:r>
            <a:r>
              <a:rPr lang="es-ES" sz="1700" dirty="0" smtClean="0">
                <a:cs typeface="Arial" pitchFamily="34" charset="0"/>
              </a:rPr>
              <a:t>certificación.</a:t>
            </a:r>
          </a:p>
          <a:p>
            <a:pPr algn="ctr">
              <a:buNone/>
            </a:pPr>
            <a:r>
              <a:rPr lang="es-ES" sz="1700" b="1" dirty="0" smtClean="0">
                <a:cs typeface="Arial" pitchFamily="34" charset="0"/>
              </a:rPr>
              <a:t>Cancelación de los certificados de Estudio</a:t>
            </a:r>
          </a:p>
          <a:p>
            <a:pPr>
              <a:buNone/>
            </a:pPr>
            <a:endParaRPr lang="es-ES" sz="1700" dirty="0" smtClean="0">
              <a:cs typeface="Arial" pitchFamily="34" charset="0"/>
            </a:endParaRPr>
          </a:p>
          <a:p>
            <a:pPr>
              <a:buFont typeface="Wingdings" pitchFamily="2" charset="2"/>
              <a:buChar char="Ø"/>
            </a:pPr>
            <a:r>
              <a:rPr lang="es-ES" sz="1700" dirty="0" smtClean="0">
                <a:cs typeface="Arial" pitchFamily="34" charset="0"/>
              </a:rPr>
              <a:t>     Preescolar, </a:t>
            </a:r>
            <a:r>
              <a:rPr lang="es-ES" sz="1700" dirty="0" smtClean="0">
                <a:cs typeface="Arial" pitchFamily="34" charset="0"/>
              </a:rPr>
              <a:t>Primaria: y secundaria: En </a:t>
            </a:r>
            <a:r>
              <a:rPr lang="es-ES" sz="1700" dirty="0" smtClean="0">
                <a:cs typeface="Arial" pitchFamily="34" charset="0"/>
              </a:rPr>
              <a:t>caso de error en el llenado de los certificados, se solicita su reposición por medio del formato que para tal propósito el Área de Control Escolar haya asignado, quien los cancela y resguarda para comprobar su destino final.</a:t>
            </a:r>
          </a:p>
          <a:p>
            <a:pPr>
              <a:buFont typeface="Wingdings" pitchFamily="2" charset="2"/>
              <a:buChar char="Ø"/>
            </a:pPr>
            <a:r>
              <a:rPr lang="es-ES" sz="1700" dirty="0" smtClean="0">
                <a:cs typeface="Arial" pitchFamily="34" charset="0"/>
              </a:rPr>
              <a:t>Secundaria: Si </a:t>
            </a:r>
            <a:r>
              <a:rPr lang="es-ES" sz="1700" dirty="0" smtClean="0">
                <a:cs typeface="Arial" pitchFamily="34" charset="0"/>
              </a:rPr>
              <a:t>el alumno no </a:t>
            </a:r>
            <a:r>
              <a:rPr lang="es-ES" sz="1700" dirty="0" smtClean="0">
                <a:cs typeface="Arial" pitchFamily="34" charset="0"/>
              </a:rPr>
              <a:t>acredita, todas las </a:t>
            </a:r>
            <a:r>
              <a:rPr lang="es-ES" sz="1700" dirty="0" smtClean="0">
                <a:cs typeface="Arial" pitchFamily="34" charset="0"/>
              </a:rPr>
              <a:t> </a:t>
            </a:r>
            <a:r>
              <a:rPr lang="es-ES" sz="1700" dirty="0" smtClean="0">
                <a:cs typeface="Arial" pitchFamily="34" charset="0"/>
              </a:rPr>
              <a:t>asignaturas  en el período de regularización  de enero, </a:t>
            </a:r>
            <a:r>
              <a:rPr lang="es-ES" sz="1700" dirty="0" smtClean="0">
                <a:cs typeface="Arial" pitchFamily="34" charset="0"/>
              </a:rPr>
              <a:t>se </a:t>
            </a:r>
            <a:r>
              <a:rPr lang="es-ES" sz="1700" dirty="0" smtClean="0">
                <a:cs typeface="Arial" pitchFamily="34" charset="0"/>
              </a:rPr>
              <a:t>cancela el Certificado de Terminación de Estudios y se remite al Área de Control Escolar en la primera quincena de marzo.</a:t>
            </a:r>
            <a:endParaRPr lang="es-ES" sz="1700" dirty="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bg1">
              <a:lumMod val="85000"/>
            </a:schemeClr>
          </a:solidFill>
          <a:effectLst>
            <a:outerShdw blurRad="76200" dist="12700" dir="2700000" sy="-23000" kx="-800400" algn="bl" rotWithShape="0">
              <a:prstClr val="black">
                <a:alpha val="20000"/>
              </a:prstClr>
            </a:outerShdw>
            <a:softEdge rad="31750"/>
          </a:effectLst>
          <a:scene3d>
            <a:camera prst="orthographicFront"/>
            <a:lightRig rig="morning" dir="t"/>
          </a:scene3d>
          <a:sp3d prstMaterial="powder">
            <a:bevelT w="139700" h="139700" prst="divot"/>
            <a:bevelB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 name="2 Marcador de contenido"/>
          <p:cNvSpPr>
            <a:spLocks noGrp="1"/>
          </p:cNvSpPr>
          <p:nvPr>
            <p:ph idx="1"/>
          </p:nvPr>
        </p:nvSpPr>
        <p:spPr>
          <a:xfrm>
            <a:off x="457200" y="260648"/>
            <a:ext cx="8229600" cy="5976663"/>
          </a:xfrm>
        </p:spPr>
        <p:txBody>
          <a:bodyPr>
            <a:normAutofit fontScale="55000" lnSpcReduction="20000"/>
          </a:bodyPr>
          <a:lstStyle/>
          <a:p>
            <a:pPr algn="ctr">
              <a:buNone/>
            </a:pPr>
            <a:r>
              <a:rPr lang="es-ES" b="1" dirty="0" smtClean="0"/>
              <a:t>Entrega de Certificados de Estudios</a:t>
            </a:r>
          </a:p>
          <a:p>
            <a:pPr>
              <a:buNone/>
            </a:pPr>
            <a:r>
              <a:rPr lang="es-ES" dirty="0" smtClean="0"/>
              <a:t>Los alumnos o padres de familia o tutores firmaran de recibido el certificado.</a:t>
            </a:r>
          </a:p>
          <a:p>
            <a:pPr>
              <a:buFont typeface="Wingdings" pitchFamily="2" charset="2"/>
              <a:buChar char="Ø"/>
            </a:pPr>
            <a:endParaRPr lang="es-ES" dirty="0" smtClean="0"/>
          </a:p>
          <a:p>
            <a:pPr>
              <a:buFont typeface="Wingdings" pitchFamily="2" charset="2"/>
              <a:buChar char="Ø"/>
            </a:pPr>
            <a:r>
              <a:rPr lang="es-ES" dirty="0" smtClean="0"/>
              <a:t>Preescolar: Formato de inscripción de Alumnos y Relación de Folios de Certificados de Estudios (IAR).</a:t>
            </a:r>
          </a:p>
          <a:p>
            <a:pPr>
              <a:buFont typeface="Wingdings" pitchFamily="2" charset="2"/>
              <a:buChar char="Ø"/>
            </a:pPr>
            <a:r>
              <a:rPr lang="es-ES" dirty="0" smtClean="0"/>
              <a:t>Primaria: </a:t>
            </a:r>
          </a:p>
          <a:p>
            <a:pPr>
              <a:buNone/>
            </a:pPr>
            <a:r>
              <a:rPr lang="es-ES" dirty="0" smtClean="0"/>
              <a:t>                            *Control de Reinscripción y folios de Certificados de Terminación de Estudios (CREL).</a:t>
            </a:r>
          </a:p>
          <a:p>
            <a:pPr>
              <a:buNone/>
            </a:pPr>
            <a:r>
              <a:rPr lang="es-ES" dirty="0" smtClean="0"/>
              <a:t>                            *Control de Reinscripción y Folios de Certificados de Terminación de Estudios  de Educación Primaria indígena            </a:t>
            </a:r>
          </a:p>
          <a:p>
            <a:pPr>
              <a:buNone/>
            </a:pPr>
            <a:r>
              <a:rPr lang="es-ES" dirty="0" smtClean="0"/>
              <a:t>                                (CREL</a:t>
            </a:r>
            <a:r>
              <a:rPr lang="es-ES" dirty="0" smtClean="0"/>
              <a:t>).</a:t>
            </a:r>
          </a:p>
          <a:p>
            <a:pPr>
              <a:buFont typeface="Wingdings" pitchFamily="2" charset="2"/>
              <a:buChar char="Ø"/>
            </a:pPr>
            <a:r>
              <a:rPr lang="es-ES" dirty="0" smtClean="0"/>
              <a:t>Secundaria: Relación de folios de certificados de terminación de estudios (REL)</a:t>
            </a:r>
            <a:endParaRPr lang="es-ES" dirty="0" smtClean="0"/>
          </a:p>
          <a:p>
            <a:pPr>
              <a:buNone/>
            </a:pPr>
            <a:r>
              <a:rPr lang="es-ES" dirty="0" smtClean="0"/>
              <a:t>Los formatos antes referidos podrán ser los que produce la DGAIR o los que para tal efecto emita el </a:t>
            </a:r>
            <a:r>
              <a:rPr lang="es-ES" dirty="0" smtClean="0"/>
              <a:t>Área </a:t>
            </a:r>
            <a:r>
              <a:rPr lang="es-ES" dirty="0" smtClean="0"/>
              <a:t>de Control Escolar.</a:t>
            </a:r>
          </a:p>
          <a:p>
            <a:pPr algn="ctr">
              <a:buNone/>
            </a:pPr>
            <a:r>
              <a:rPr lang="es-ES" b="1" dirty="0" smtClean="0"/>
              <a:t>Certificaciones de </a:t>
            </a:r>
            <a:r>
              <a:rPr lang="es-ES" b="1" dirty="0" smtClean="0"/>
              <a:t>Estudios </a:t>
            </a:r>
            <a:r>
              <a:rPr lang="es-ES" dirty="0" smtClean="0"/>
              <a:t>CAPITULO IX. 3</a:t>
            </a:r>
          </a:p>
          <a:p>
            <a:pPr>
              <a:buNone/>
            </a:pPr>
            <a:r>
              <a:rPr lang="es-ES" dirty="0" smtClean="0"/>
              <a:t>Se  emitirán como:</a:t>
            </a:r>
            <a:endParaRPr lang="es-ES" dirty="0" smtClean="0"/>
          </a:p>
          <a:p>
            <a:pPr>
              <a:buFont typeface="Wingdings" pitchFamily="2" charset="2"/>
              <a:buChar char="Ø"/>
            </a:pPr>
            <a:r>
              <a:rPr lang="es-ES" dirty="0" smtClean="0"/>
              <a:t>Duplicado de un certificado de </a:t>
            </a:r>
            <a:r>
              <a:rPr lang="es-ES" dirty="0" smtClean="0"/>
              <a:t>estudios o constancias parciales de antecedentes escolares.</a:t>
            </a:r>
            <a:endParaRPr lang="es-ES" dirty="0" smtClean="0"/>
          </a:p>
          <a:p>
            <a:pPr>
              <a:buFont typeface="Wingdings" pitchFamily="2" charset="2"/>
              <a:buChar char="Ø"/>
            </a:pPr>
            <a:r>
              <a:rPr lang="es-ES" dirty="0" smtClean="0"/>
              <a:t>Expedición de Certificaciones de Estudios:</a:t>
            </a:r>
          </a:p>
          <a:p>
            <a:pPr>
              <a:buNone/>
            </a:pPr>
            <a:r>
              <a:rPr lang="es-ES" dirty="0" smtClean="0"/>
              <a:t>                              *A solicitud de los </a:t>
            </a:r>
            <a:r>
              <a:rPr lang="es-ES" dirty="0" smtClean="0"/>
              <a:t>alumnos o de personas que los representen, o  </a:t>
            </a:r>
            <a:r>
              <a:rPr lang="es-ES" dirty="0" smtClean="0"/>
              <a:t>que concluyeron la educación primaria en la Unión Americana y presentan el </a:t>
            </a:r>
          </a:p>
          <a:p>
            <a:pPr>
              <a:buNone/>
            </a:pPr>
            <a:r>
              <a:rPr lang="es-ES" dirty="0" smtClean="0"/>
              <a:t>        </a:t>
            </a:r>
            <a:r>
              <a:rPr lang="es-ES" dirty="0" smtClean="0"/>
              <a:t>documento </a:t>
            </a:r>
            <a:r>
              <a:rPr lang="es-ES" dirty="0" smtClean="0"/>
              <a:t>de Transferencia del Estudiante Migrante Binacional México-EUA.</a:t>
            </a:r>
          </a:p>
          <a:p>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0" y="0"/>
            <a:ext cx="9144000" cy="6858000"/>
          </a:xfrm>
          <a:prstGeom prst="rect">
            <a:avLst/>
          </a:prstGeom>
          <a:solidFill>
            <a:schemeClr val="bg1">
              <a:lumMod val="85000"/>
            </a:schemeClr>
          </a:solidFill>
          <a:effectLst>
            <a:outerShdw blurRad="76200" dist="12700" dir="2700000" sy="-23000" kx="-800400" algn="bl" rotWithShape="0">
              <a:prstClr val="black">
                <a:alpha val="20000"/>
              </a:prstClr>
            </a:outerShdw>
            <a:softEdge rad="31750"/>
          </a:effectLst>
          <a:scene3d>
            <a:camera prst="orthographicFront"/>
            <a:lightRig rig="morning" dir="t"/>
          </a:scene3d>
          <a:sp3d prstMaterial="powder">
            <a:bevelT w="139700" h="139700" prst="divot"/>
            <a:bevelB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 name="2 Marcador de contenido"/>
          <p:cNvSpPr>
            <a:spLocks noGrp="1"/>
          </p:cNvSpPr>
          <p:nvPr>
            <p:ph idx="1"/>
          </p:nvPr>
        </p:nvSpPr>
        <p:spPr>
          <a:xfrm>
            <a:off x="457200" y="188640"/>
            <a:ext cx="8229600" cy="6408712"/>
          </a:xfrm>
        </p:spPr>
        <p:txBody>
          <a:bodyPr>
            <a:normAutofit/>
          </a:bodyPr>
          <a:lstStyle/>
          <a:p>
            <a:pPr>
              <a:buNone/>
            </a:pPr>
            <a:r>
              <a:rPr lang="es-ES" sz="1800" dirty="0" smtClean="0"/>
              <a:t>* A solicitud de los alumnos que concluyeron la educación secundaria  en la </a:t>
            </a:r>
            <a:r>
              <a:rPr lang="es-ES" sz="1800" dirty="0" smtClean="0"/>
              <a:t>Unión Americana </a:t>
            </a:r>
            <a:r>
              <a:rPr lang="es-ES" sz="1800" dirty="0" smtClean="0"/>
              <a:t>y presentan el </a:t>
            </a:r>
            <a:r>
              <a:rPr lang="es-ES" sz="1800" dirty="0" smtClean="0"/>
              <a:t> </a:t>
            </a:r>
            <a:r>
              <a:rPr lang="es-ES" sz="1800" dirty="0" smtClean="0"/>
              <a:t>documento de transferencia del estudiante Migrante Binacional México-EUA.</a:t>
            </a:r>
          </a:p>
          <a:p>
            <a:pPr>
              <a:buNone/>
            </a:pPr>
            <a:r>
              <a:rPr lang="es-ES" sz="1800" dirty="0"/>
              <a:t> </a:t>
            </a:r>
            <a:r>
              <a:rPr lang="es-ES" sz="1800" dirty="0" smtClean="0"/>
              <a:t>                               * En el caso de interesados que realizaron sus estudios en una entidad federativa distinta a la de su residencia, </a:t>
            </a:r>
            <a:r>
              <a:rPr lang="es-ES" sz="1800" dirty="0" smtClean="0"/>
              <a:t> </a:t>
            </a:r>
            <a:r>
              <a:rPr lang="es-ES" sz="1800" dirty="0" smtClean="0"/>
              <a:t>el Área de Control Escolar será la responsable de solicitar a su similar en la entidad donde el solicitante </a:t>
            </a:r>
            <a:r>
              <a:rPr lang="es-ES" sz="1800" dirty="0" smtClean="0"/>
              <a:t>concluyo </a:t>
            </a:r>
            <a:r>
              <a:rPr lang="es-ES" sz="1800" dirty="0" smtClean="0"/>
              <a:t>el nivel educativo a certificar.</a:t>
            </a:r>
          </a:p>
          <a:p>
            <a:pPr>
              <a:buNone/>
            </a:pPr>
            <a:r>
              <a:rPr lang="es-ES" sz="1800" dirty="0"/>
              <a:t> </a:t>
            </a:r>
            <a:r>
              <a:rPr lang="es-ES" sz="1800" dirty="0" smtClean="0"/>
              <a:t>                               * Las </a:t>
            </a:r>
            <a:r>
              <a:rPr lang="es-ES" sz="1800" dirty="0" smtClean="0"/>
              <a:t>á</a:t>
            </a:r>
            <a:r>
              <a:rPr lang="es-ES" sz="1800" dirty="0" smtClean="0"/>
              <a:t>reas </a:t>
            </a:r>
            <a:r>
              <a:rPr lang="es-ES" sz="1800" dirty="0" smtClean="0"/>
              <a:t>de Control Escolar o las propia Dirección General de Acreditación, Incorporación y Revalidación </a:t>
            </a:r>
            <a:r>
              <a:rPr lang="es-ES" sz="1800" dirty="0" smtClean="0"/>
              <a:t> que </a:t>
            </a:r>
            <a:r>
              <a:rPr lang="es-ES" sz="1800" dirty="0" smtClean="0"/>
              <a:t>tengan acceso a la información  en los sistemas escolares</a:t>
            </a:r>
            <a:r>
              <a:rPr lang="es-ES" sz="1800" dirty="0" smtClean="0"/>
              <a:t>, que permitan simplificar  </a:t>
            </a:r>
            <a:r>
              <a:rPr lang="es-ES" sz="1800" dirty="0" smtClean="0"/>
              <a:t>el proceso para los interesados, podrán expedir </a:t>
            </a:r>
            <a:r>
              <a:rPr lang="es-ES" sz="1800" dirty="0" smtClean="0"/>
              <a:t> </a:t>
            </a:r>
            <a:r>
              <a:rPr lang="es-ES" sz="1800" dirty="0" smtClean="0"/>
              <a:t>directamente las certificaciones parciales o totales de estudios respectivos, </a:t>
            </a:r>
            <a:r>
              <a:rPr lang="es-ES" sz="1800" dirty="0" smtClean="0"/>
              <a:t>asentando </a:t>
            </a:r>
            <a:r>
              <a:rPr lang="es-ES" sz="1800" dirty="0" smtClean="0"/>
              <a:t>en su caso, la siguiente </a:t>
            </a:r>
          </a:p>
          <a:p>
            <a:pPr>
              <a:buNone/>
            </a:pPr>
            <a:r>
              <a:rPr lang="es-ES" sz="1800" dirty="0"/>
              <a:t> </a:t>
            </a:r>
            <a:r>
              <a:rPr lang="es-ES" sz="1800" dirty="0" smtClean="0"/>
              <a:t>      </a:t>
            </a:r>
            <a:r>
              <a:rPr lang="es-ES" sz="1800" dirty="0" smtClean="0"/>
              <a:t>  </a:t>
            </a:r>
            <a:r>
              <a:rPr lang="es-ES" sz="1800" dirty="0" smtClean="0"/>
              <a:t>leyenda:</a:t>
            </a:r>
          </a:p>
        </p:txBody>
      </p:sp>
      <p:sp>
        <p:nvSpPr>
          <p:cNvPr id="4" name="3 Rectángulo"/>
          <p:cNvSpPr/>
          <p:nvPr/>
        </p:nvSpPr>
        <p:spPr>
          <a:xfrm>
            <a:off x="1691680" y="5373216"/>
            <a:ext cx="6192688" cy="100811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1600" b="1" dirty="0" smtClean="0"/>
              <a:t>Documento expedido previa consulta y validación de antecedentes escolares en el Registro Nacional de Emisión, Validación e Inscripción de Documentos Académicos (RODAC).</a:t>
            </a:r>
            <a:endParaRPr lang="es-ES" sz="16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bg1">
              <a:lumMod val="85000"/>
            </a:schemeClr>
          </a:solidFill>
          <a:effectLst>
            <a:outerShdw blurRad="76200" dist="12700" dir="2700000" sy="-23000" kx="-800400" algn="bl" rotWithShape="0">
              <a:prstClr val="black">
                <a:alpha val="20000"/>
              </a:prstClr>
            </a:outerShdw>
            <a:softEdge rad="31750"/>
          </a:effectLst>
          <a:scene3d>
            <a:camera prst="orthographicFront"/>
            <a:lightRig rig="morning" dir="t"/>
          </a:scene3d>
          <a:sp3d prstMaterial="powder">
            <a:bevelT w="139700" h="139700" prst="divot"/>
            <a:bevelB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 name="2 Marcador de contenido"/>
          <p:cNvSpPr>
            <a:spLocks noGrp="1"/>
          </p:cNvSpPr>
          <p:nvPr>
            <p:ph idx="1"/>
          </p:nvPr>
        </p:nvSpPr>
        <p:spPr>
          <a:xfrm>
            <a:off x="457200" y="476672"/>
            <a:ext cx="8229600" cy="5760640"/>
          </a:xfrm>
        </p:spPr>
        <p:txBody>
          <a:bodyPr>
            <a:normAutofit/>
          </a:bodyPr>
          <a:lstStyle/>
          <a:p>
            <a:pPr algn="ctr">
              <a:buNone/>
            </a:pPr>
            <a:r>
              <a:rPr lang="es-ES" sz="2400" b="1" dirty="0" smtClean="0"/>
              <a:t>Red Nacional de Funcionarios</a:t>
            </a:r>
          </a:p>
          <a:p>
            <a:pPr>
              <a:buFont typeface="Wingdings" pitchFamily="2" charset="2"/>
              <a:buChar char="Ø"/>
            </a:pPr>
            <a:r>
              <a:rPr lang="es-ES" sz="2400" dirty="0" smtClean="0"/>
              <a:t>Para estos efectos , la DGAIR mantendrá un directorio actualizado de los servidores públicos autorizados para este tipo de procesos, el cual será denominado:</a:t>
            </a:r>
          </a:p>
          <a:p>
            <a:pPr>
              <a:buFont typeface="Wingdings" pitchFamily="2" charset="2"/>
              <a:buChar char="Ø"/>
            </a:pPr>
            <a:endParaRPr lang="es-ES" sz="2400" dirty="0" smtClean="0"/>
          </a:p>
          <a:p>
            <a:pPr>
              <a:buFont typeface="Wingdings" pitchFamily="2" charset="2"/>
              <a:buChar char="Ø"/>
            </a:pPr>
            <a:endParaRPr lang="es-ES" sz="2400" dirty="0" smtClean="0"/>
          </a:p>
          <a:p>
            <a:pPr>
              <a:buFont typeface="Wingdings" pitchFamily="2" charset="2"/>
              <a:buChar char="Ø"/>
            </a:pPr>
            <a:endParaRPr lang="es-ES" sz="2400" dirty="0" smtClean="0"/>
          </a:p>
          <a:p>
            <a:pPr>
              <a:buNone/>
            </a:pPr>
            <a:r>
              <a:rPr lang="es-ES" sz="2400" dirty="0" smtClean="0"/>
              <a:t>La Dirección General de Acreditación, incorporación y Revalidación, promoverá que los funcionarios de la Red:</a:t>
            </a:r>
          </a:p>
          <a:p>
            <a:pPr>
              <a:buFont typeface="Wingdings" pitchFamily="2" charset="2"/>
              <a:buChar char="Ø"/>
            </a:pPr>
            <a:r>
              <a:rPr lang="es-ES" sz="2400" dirty="0" smtClean="0"/>
              <a:t>Se </a:t>
            </a:r>
            <a:r>
              <a:rPr lang="es-ES" sz="2400" dirty="0" smtClean="0"/>
              <a:t>reúnan de forma periódica a fin de intercambiar experiencias.</a:t>
            </a:r>
          </a:p>
          <a:p>
            <a:pPr>
              <a:buFont typeface="Wingdings" pitchFamily="2" charset="2"/>
              <a:buChar char="Ø"/>
            </a:pPr>
            <a:r>
              <a:rPr lang="es-ES" sz="2400" dirty="0" smtClean="0"/>
              <a:t>Se capaciten de forma periódica en </a:t>
            </a:r>
            <a:r>
              <a:rPr lang="es-ES" sz="2400" dirty="0" smtClean="0"/>
              <a:t>materias  </a:t>
            </a:r>
            <a:r>
              <a:rPr lang="es-ES" sz="2400" dirty="0" smtClean="0"/>
              <a:t>afines al control escolar.</a:t>
            </a:r>
          </a:p>
          <a:p>
            <a:endParaRPr lang="es-ES" dirty="0"/>
          </a:p>
        </p:txBody>
      </p:sp>
      <p:sp>
        <p:nvSpPr>
          <p:cNvPr id="6" name="5 Rectángulo"/>
          <p:cNvSpPr/>
          <p:nvPr/>
        </p:nvSpPr>
        <p:spPr>
          <a:xfrm>
            <a:off x="1403648" y="2348880"/>
            <a:ext cx="6192688" cy="576064"/>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1600" b="1" dirty="0" smtClean="0"/>
              <a:t>Red Nacional de Funcionaros de Control Escolar de la Educación Básica</a:t>
            </a:r>
            <a:endParaRPr lang="es-ES" sz="16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0" y="0"/>
            <a:ext cx="9144000" cy="6858000"/>
          </a:xfrm>
          <a:prstGeom prst="rect">
            <a:avLst/>
          </a:prstGeom>
          <a:solidFill>
            <a:schemeClr val="bg1">
              <a:lumMod val="85000"/>
            </a:schemeClr>
          </a:solidFill>
          <a:effectLst>
            <a:outerShdw blurRad="76200" dist="12700" dir="2700000" sy="-23000" kx="-800400" algn="bl" rotWithShape="0">
              <a:prstClr val="black">
                <a:alpha val="20000"/>
              </a:prstClr>
            </a:outerShdw>
            <a:softEdge rad="31750"/>
          </a:effectLst>
          <a:scene3d>
            <a:camera prst="orthographicFront"/>
            <a:lightRig rig="morning" dir="t"/>
          </a:scene3d>
          <a:sp3d prstMaterial="powder">
            <a:bevelT w="139700" h="139700" prst="divot"/>
            <a:bevelB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 name="2 Marcador de contenido"/>
          <p:cNvSpPr>
            <a:spLocks noGrp="1"/>
          </p:cNvSpPr>
          <p:nvPr>
            <p:ph idx="1"/>
          </p:nvPr>
        </p:nvSpPr>
        <p:spPr>
          <a:xfrm>
            <a:off x="457200" y="260648"/>
            <a:ext cx="8229600" cy="5865515"/>
          </a:xfrm>
        </p:spPr>
        <p:txBody>
          <a:bodyPr>
            <a:normAutofit/>
          </a:bodyPr>
          <a:lstStyle/>
          <a:p>
            <a:pPr algn="ctr">
              <a:buNone/>
            </a:pPr>
            <a:r>
              <a:rPr lang="es-ES" sz="1600" b="1" dirty="0" smtClean="0"/>
              <a:t>Documentación requerida para la Expedición de Certificaciones de Estudios</a:t>
            </a:r>
          </a:p>
          <a:p>
            <a:pPr>
              <a:buFont typeface="Wingdings" pitchFamily="2" charset="2"/>
              <a:buChar char="Ø"/>
            </a:pPr>
            <a:r>
              <a:rPr lang="es-ES" sz="1600" dirty="0" smtClean="0"/>
              <a:t>Copia certificada y copia fotostática del acta de Nacimiento o Documento Legal Equivalente</a:t>
            </a:r>
          </a:p>
          <a:p>
            <a:pPr>
              <a:buFont typeface="Wingdings" pitchFamily="2" charset="2"/>
              <a:buChar char="Ø"/>
            </a:pPr>
            <a:r>
              <a:rPr lang="es-ES" sz="1600" dirty="0" smtClean="0"/>
              <a:t>Constancia de la Clave Única de Registro de Población (CURP), en caso de contar con ella.</a:t>
            </a:r>
          </a:p>
          <a:p>
            <a:pPr>
              <a:buFont typeface="Wingdings" pitchFamily="2" charset="2"/>
              <a:buChar char="Ø"/>
            </a:pPr>
            <a:r>
              <a:rPr lang="es-ES" sz="1600" dirty="0" smtClean="0"/>
              <a:t>Cedula de Identificación </a:t>
            </a:r>
            <a:r>
              <a:rPr lang="es-ES" sz="1600" dirty="0" smtClean="0"/>
              <a:t>personal., en </a:t>
            </a:r>
            <a:r>
              <a:rPr lang="es-ES" sz="1600" dirty="0" smtClean="0"/>
              <a:t>caso de contar con esta, no serán necesarios los 2 documentos anteriores.</a:t>
            </a:r>
          </a:p>
          <a:p>
            <a:pPr>
              <a:buFont typeface="Wingdings" pitchFamily="2" charset="2"/>
              <a:buChar char="Ø"/>
            </a:pPr>
            <a:r>
              <a:rPr lang="es-ES" sz="1600" dirty="0" smtClean="0"/>
              <a:t>Identificación Oficial con fotografía.</a:t>
            </a:r>
          </a:p>
          <a:p>
            <a:pPr>
              <a:buFont typeface="Wingdings" pitchFamily="2" charset="2"/>
              <a:buChar char="Ø"/>
            </a:pPr>
            <a:r>
              <a:rPr lang="es-ES" sz="1600" dirty="0" smtClean="0"/>
              <a:t>Copia fotostática del certificado que se le entrego al alumno al termino del ciclo escolar.</a:t>
            </a:r>
          </a:p>
          <a:p>
            <a:pPr>
              <a:buFont typeface="Wingdings" pitchFamily="2" charset="2"/>
              <a:buChar char="Ø"/>
            </a:pPr>
            <a:r>
              <a:rPr lang="es-ES" sz="1600" dirty="0" smtClean="0"/>
              <a:t>Para el caso exclusivo de </a:t>
            </a:r>
            <a:r>
              <a:rPr lang="es-ES" sz="1600" dirty="0" smtClean="0"/>
              <a:t>educación </a:t>
            </a:r>
            <a:r>
              <a:rPr lang="es-ES" sz="1600" dirty="0" smtClean="0"/>
              <a:t>primaria o secundaria, adicionalmente el interesado deberá entregar dos fotografías recientes, tamaño infantil, de frente con rostro descubierto.</a:t>
            </a:r>
          </a:p>
          <a:p>
            <a:pPr>
              <a:buFont typeface="Wingdings" pitchFamily="2" charset="2"/>
              <a:buChar char="Ø"/>
            </a:pPr>
            <a:r>
              <a:rPr lang="es-ES" sz="1600" dirty="0" smtClean="0"/>
              <a:t>Documento de Transferencia de Estudiante Migrante Binacional México-EUA de sexto o noveno grado, expendido por la escuela de procedencia.</a:t>
            </a:r>
          </a:p>
          <a:p>
            <a:pPr>
              <a:buFont typeface="Wingdings" pitchFamily="2" charset="2"/>
              <a:buChar char="Ø"/>
            </a:pPr>
            <a:r>
              <a:rPr lang="es-ES" sz="1600" dirty="0" smtClean="0"/>
              <a:t>El área de Control Escolar expedirá la Certificación de Estudios e integrara el expediente del interesado con las copias fotostáticas.</a:t>
            </a:r>
          </a:p>
          <a:p>
            <a:pPr algn="ctr">
              <a:buNone/>
            </a:pPr>
            <a:r>
              <a:rPr lang="es-ES" sz="1600" b="1" dirty="0" smtClean="0"/>
              <a:t>Solicitudes de Certificaciones de Estudios por las Representaciones Consulares</a:t>
            </a:r>
          </a:p>
          <a:p>
            <a:pPr>
              <a:buNone/>
            </a:pPr>
            <a:r>
              <a:rPr lang="es-ES" sz="1600" dirty="0" smtClean="0"/>
              <a:t>En el caso de las solicitudes de expediciones de certificaciones de estudios de educación primaria o secundaria, el área de Control Escolar o la DGAIR podrán exentar la entrega de algunos de los documentos requeridos, según corresponda al caso particular de la </a:t>
            </a:r>
            <a:r>
              <a:rPr lang="es-ES" sz="1600" dirty="0" smtClean="0"/>
              <a:t>solicitud previa justificación en </a:t>
            </a:r>
            <a:r>
              <a:rPr lang="es-ES" sz="1600" smtClean="0"/>
              <a:t>el expediente.</a:t>
            </a:r>
            <a:endParaRPr lang="es-ES" sz="1600"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259</TotalTime>
  <Words>1434</Words>
  <Application>Microsoft Office PowerPoint</Application>
  <PresentationFormat>Presentación en pantalla (4:3)</PresentationFormat>
  <Paragraphs>100</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Tema de Office</vt:lpstr>
      <vt:lpstr>COMISIÓN TÉCNICO ADMINISTRATIVA</vt:lpstr>
      <vt:lpstr>CERTIFICACIÓN         TITULO IX</vt:lpstr>
      <vt:lpstr>Diapositiva 3</vt:lpstr>
      <vt:lpstr>Diapositiva 4</vt:lpstr>
      <vt:lpstr>Diapositiva 5</vt:lpstr>
      <vt:lpstr>Diapositiva 6</vt:lpstr>
      <vt:lpstr>Diapositiva 7</vt:lpstr>
      <vt:lpstr>Diapositiva 8</vt:lpstr>
      <vt:lpstr>Diapositiva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CERTIFICACIÓN</dc:title>
  <dc:creator>Usuario2010</dc:creator>
  <cp:lastModifiedBy>Silvisa</cp:lastModifiedBy>
  <cp:revision>28</cp:revision>
  <dcterms:created xsi:type="dcterms:W3CDTF">2012-03-09T22:12:05Z</dcterms:created>
  <dcterms:modified xsi:type="dcterms:W3CDTF">2012-04-26T05:24:18Z</dcterms:modified>
</cp:coreProperties>
</file>